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85" r:id="rId4"/>
    <p:sldId id="287" r:id="rId5"/>
    <p:sldId id="258" r:id="rId6"/>
    <p:sldId id="260" r:id="rId7"/>
    <p:sldId id="286" r:id="rId8"/>
    <p:sldId id="261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66" r:id="rId17"/>
    <p:sldId id="268" r:id="rId18"/>
    <p:sldId id="267" r:id="rId19"/>
    <p:sldId id="292" r:id="rId20"/>
    <p:sldId id="293" r:id="rId21"/>
    <p:sldId id="294" r:id="rId22"/>
    <p:sldId id="295" r:id="rId23"/>
    <p:sldId id="269" r:id="rId24"/>
    <p:sldId id="271" r:id="rId25"/>
    <p:sldId id="270" r:id="rId26"/>
    <p:sldId id="273" r:id="rId27"/>
    <p:sldId id="288" r:id="rId28"/>
    <p:sldId id="289" r:id="rId29"/>
    <p:sldId id="296" r:id="rId30"/>
    <p:sldId id="290" r:id="rId31"/>
    <p:sldId id="291" r:id="rId3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C5BD7-12E4-4C74-99C8-457E46BB078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5413-2EAC-40F4-9794-2CAA8A54645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Parlementaire democratie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03301"/>
            <a:ext cx="9144000" cy="447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Er moet een verbod komen op het consumeren van </a:t>
            </a:r>
            <a:r>
              <a:rPr lang="nl-NL" dirty="0" err="1"/>
              <a:t>energiehoudende</a:t>
            </a:r>
            <a:r>
              <a:rPr lang="nl-NL" dirty="0"/>
              <a:t> dranken op middelbare </a:t>
            </a:r>
            <a:r>
              <a:rPr lang="nl-NL" dirty="0" smtClean="0"/>
              <a:t>scholen!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898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De leeftijd waarop je licht- alcoholische dranken kunt kopen moet naar 16 </a:t>
            </a:r>
            <a:r>
              <a:rPr lang="nl-NL" dirty="0" smtClean="0"/>
              <a:t>jaar!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013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Het strafrecht voor volwassenen moet worden verlaagd van 18 naar 16 </a:t>
            </a:r>
            <a:r>
              <a:rPr lang="nl-NL" dirty="0" smtClean="0"/>
              <a:t>jaar!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084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De leeftijd waarop je een bijstandsuitkering kunt krijgen moet worden verhoogd naar 27 </a:t>
            </a:r>
            <a:r>
              <a:rPr lang="nl-NL" dirty="0" smtClean="0"/>
              <a:t>jaar!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263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eerste tariefschijf moet flink worden verlaagd om arbeid meer lonend te maken. 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Extra:</a:t>
            </a:r>
          </a:p>
          <a:p>
            <a:r>
              <a:rPr lang="nl-NL" dirty="0" smtClean="0"/>
              <a:t>Ook </a:t>
            </a:r>
            <a:r>
              <a:rPr lang="nl-NL" dirty="0"/>
              <a:t>moeten de accijnsverhogingen die in 2014 zijn ingegaan en de grenseconomie schade toebrengen van tafel. </a:t>
            </a:r>
          </a:p>
        </p:txBody>
      </p:sp>
    </p:spTree>
    <p:extLst>
      <p:ext uri="{BB962C8B-B14F-4D97-AF65-F5344CB8AC3E}">
        <p14:creationId xmlns:p14="http://schemas.microsoft.com/office/powerpoint/2010/main" val="10922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ontslagprocedure dient sneller, goedkoper en eenvoudiger te worden. Door in de wet een vaste ontslagvergoeding op te nemen wordt het ontslagrecht goedkoper en eenvoudiger.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Extra:</a:t>
            </a:r>
            <a:endParaRPr lang="nl-NL" dirty="0"/>
          </a:p>
          <a:p>
            <a:r>
              <a:rPr lang="nl-NL" dirty="0" smtClean="0"/>
              <a:t>Ook </a:t>
            </a:r>
            <a:r>
              <a:rPr lang="nl-NL" dirty="0"/>
              <a:t>wil de VVD opeenvolgende arbeidscontracten tot een maximale duur van vijf jaar mogelijk maken.</a:t>
            </a:r>
          </a:p>
        </p:txBody>
      </p:sp>
    </p:spTree>
    <p:extLst>
      <p:ext uri="{BB962C8B-B14F-4D97-AF65-F5344CB8AC3E}">
        <p14:creationId xmlns:p14="http://schemas.microsoft.com/office/powerpoint/2010/main" val="7833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Democratie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sz="2400" dirty="0" smtClean="0"/>
              <a:t>Democratie: ‘de macht van velen’.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dirty="0" smtClean="0"/>
              <a:t>Onderscheid tussen:</a:t>
            </a:r>
          </a:p>
          <a:p>
            <a:pPr>
              <a:buNone/>
            </a:pPr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 smtClean="0"/>
              <a:t>Directe democratie: bv. </a:t>
            </a:r>
            <a:r>
              <a:rPr lang="nl-NL" sz="2400" dirty="0"/>
              <a:t>e</a:t>
            </a:r>
            <a:r>
              <a:rPr lang="nl-NL" sz="2400" dirty="0" smtClean="0"/>
              <a:t>en referendum</a:t>
            </a:r>
          </a:p>
          <a:p>
            <a:pPr marL="457200" indent="-457200">
              <a:buNone/>
            </a:pPr>
            <a:r>
              <a:rPr lang="nl-NL" sz="2400" dirty="0" smtClean="0"/>
              <a:t>(Volksstemming over een bepaald wetsvoorstel)</a:t>
            </a:r>
          </a:p>
          <a:p>
            <a:pPr>
              <a:buNone/>
            </a:pPr>
            <a:r>
              <a:rPr lang="nl-NL" sz="2400" dirty="0" smtClean="0"/>
              <a:t>2. Indirecte democratie: stemmen op volksvertegenwoordigers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r>
              <a:rPr lang="nl-NL" sz="2400" dirty="0" smtClean="0"/>
              <a:t>Extra:</a:t>
            </a:r>
          </a:p>
          <a:p>
            <a:pPr>
              <a:buNone/>
            </a:pPr>
            <a:r>
              <a:rPr lang="nl-NL" sz="2400" dirty="0" smtClean="0"/>
              <a:t>     Indirecte democratie wordt ook wel een ‘representatieve democratie genoemd’. 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Indirecte/ Representatieve democratie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 “ </a:t>
            </a:r>
            <a:r>
              <a:rPr lang="nl-NL" sz="3500" dirty="0" smtClean="0"/>
              <a:t>Het volk kiest vertegenwoordigers die de beslissingen nemen en met een zekere regelmaat bij verkiezingen aan de bevolking verantwoording moeten afleggen over hun beleid</a:t>
            </a:r>
            <a:r>
              <a:rPr lang="nl-NL" dirty="0" smtClean="0"/>
              <a:t>”.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   Extra: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Een democratie is meestal ook een rechtsstaat, waarin burgers rechten en vrijheden hebben die door de overheid worden gerespecteerd.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Andere kenmerken van een democratie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is individuele vrijheid;</a:t>
            </a:r>
          </a:p>
          <a:p>
            <a:r>
              <a:rPr lang="nl-NL" dirty="0" smtClean="0"/>
              <a:t>Er gelden politieke grondrechten;</a:t>
            </a:r>
          </a:p>
          <a:p>
            <a:r>
              <a:rPr lang="nl-NL" dirty="0" smtClean="0"/>
              <a:t>Politie en leger hebben beperkte bevoegdheden;</a:t>
            </a:r>
          </a:p>
          <a:p>
            <a:r>
              <a:rPr lang="nl-NL" dirty="0" smtClean="0"/>
              <a:t>Er bestaat onafhankelijke rechtspraak;</a:t>
            </a:r>
          </a:p>
          <a:p>
            <a:r>
              <a:rPr lang="nl-NL" dirty="0" smtClean="0"/>
              <a:t>Er bestaat persvrijheid.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Opkomstpercentage tweede kamer verkiezingen</a:t>
            </a:r>
            <a:endParaRPr lang="nl-NL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440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88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Parlementaire democratie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Wat is </a:t>
            </a:r>
            <a:r>
              <a:rPr lang="nl-NL" dirty="0" smtClean="0"/>
              <a:t>democratie</a:t>
            </a:r>
            <a:r>
              <a:rPr lang="nl-NL" dirty="0" smtClean="0"/>
              <a:t>?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Politieke stromingen</a:t>
            </a:r>
          </a:p>
          <a:p>
            <a:pPr marL="514350" indent="-514350">
              <a:buAutoNum type="arabicPeriod"/>
            </a:pPr>
            <a:r>
              <a:rPr lang="nl-NL" dirty="0" smtClean="0"/>
              <a:t>Politieke partijen</a:t>
            </a:r>
          </a:p>
          <a:p>
            <a:pPr marL="514350" indent="-514350">
              <a:buAutoNum type="arabicPeriod"/>
            </a:pPr>
            <a:r>
              <a:rPr lang="nl-NL" dirty="0" smtClean="0"/>
              <a:t>Verkiezingen</a:t>
            </a:r>
          </a:p>
          <a:p>
            <a:pPr marL="514350" indent="-514350">
              <a:buAutoNum type="arabicPeriod"/>
            </a:pPr>
            <a:r>
              <a:rPr lang="nl-NL" dirty="0" smtClean="0"/>
              <a:t>Regering en </a:t>
            </a:r>
            <a:r>
              <a:rPr lang="nl-NL" dirty="0" smtClean="0"/>
              <a:t>parlement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Invloed op politieke besluiten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Gemeente en provincie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Internationale politiek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Denken over democratie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Opkomstpercentage provinciale verkiezingen</a:t>
            </a:r>
            <a:endParaRPr lang="nl-NL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752432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49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Opkomstpercentage gemeenteraadsverkiezingen</a:t>
            </a:r>
            <a:endParaRPr lang="nl-N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280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2000" dirty="0" smtClean="0"/>
              <a:t>Opkomstpercentage Europese verkiezingen in Nederland</a:t>
            </a:r>
            <a:endParaRPr lang="nl-NL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80729"/>
            <a:ext cx="7488831" cy="408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35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Democratie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    Binnen representatieve democratieën wordt onderscheid gemaakt tussen:</a:t>
            </a:r>
          </a:p>
          <a:p>
            <a:pPr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Het parlementaire stelsel;</a:t>
            </a:r>
          </a:p>
          <a:p>
            <a:pPr>
              <a:buFontTx/>
              <a:buChar char="-"/>
            </a:pPr>
            <a:r>
              <a:rPr lang="nl-NL" dirty="0" smtClean="0"/>
              <a:t>Het presidentiële stelsel.</a:t>
            </a:r>
            <a:endParaRPr lang="nl-N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Parlementair 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Kenmerken:</a:t>
            </a:r>
          </a:p>
          <a:p>
            <a:pPr>
              <a:buNone/>
            </a:pPr>
            <a:endParaRPr lang="nl-NL" dirty="0" smtClean="0"/>
          </a:p>
          <a:p>
            <a:r>
              <a:rPr lang="nl-NL" sz="2400" dirty="0" smtClean="0"/>
              <a:t>Rechtstreeks gekozen parlement is het hoogste orgaan;</a:t>
            </a:r>
          </a:p>
          <a:p>
            <a:r>
              <a:rPr lang="nl-NL" sz="2400" dirty="0" err="1"/>
              <a:t>o</a:t>
            </a:r>
            <a:r>
              <a:rPr lang="nl-NL" sz="2400" dirty="0" err="1" smtClean="0"/>
              <a:t>.b.v</a:t>
            </a:r>
            <a:r>
              <a:rPr lang="nl-NL" sz="2400" dirty="0" smtClean="0"/>
              <a:t>. samenstelling parlement wordt er een kabinet gevormd;</a:t>
            </a:r>
          </a:p>
          <a:p>
            <a:r>
              <a:rPr lang="nl-NL" sz="2400" dirty="0" smtClean="0"/>
              <a:t>Kabinet legt verantwoording af aan parlement;</a:t>
            </a:r>
          </a:p>
          <a:p>
            <a:r>
              <a:rPr lang="nl-NL" sz="2400" dirty="0" smtClean="0"/>
              <a:t>Hebben vaak een ‘niet- gekozen’ president. </a:t>
            </a:r>
            <a:endParaRPr lang="nl-NL" sz="2400" dirty="0"/>
          </a:p>
          <a:p>
            <a:endParaRPr lang="nl-NL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Presidentieel 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nl-NL" sz="9800" dirty="0" smtClean="0"/>
              <a:t>Bevolking kiest niet alleen het parlement, maar ook de president;</a:t>
            </a:r>
          </a:p>
          <a:p>
            <a:r>
              <a:rPr lang="nl-NL" sz="9800" dirty="0" smtClean="0"/>
              <a:t>De president staat aan het hoofd van de regering (uitvoerende macht);</a:t>
            </a:r>
          </a:p>
          <a:p>
            <a:r>
              <a:rPr lang="nl-NL" sz="9800" dirty="0" smtClean="0"/>
              <a:t>De president kan naar eigen keuze ministers benoemen en ontslaan;</a:t>
            </a:r>
          </a:p>
          <a:p>
            <a:r>
              <a:rPr lang="nl-NL" sz="9800" dirty="0" smtClean="0"/>
              <a:t>In de meeste presidentiële stelsels heeft de president </a:t>
            </a:r>
            <a:r>
              <a:rPr lang="nl-NL" sz="9800" dirty="0" err="1" smtClean="0"/>
              <a:t>géén</a:t>
            </a:r>
            <a:r>
              <a:rPr lang="nl-NL" sz="9800" dirty="0" smtClean="0"/>
              <a:t> ontbindingsrecht (recht om het parlement te ontbinden).</a:t>
            </a:r>
          </a:p>
          <a:p>
            <a:pPr>
              <a:buNone/>
            </a:pPr>
            <a:endParaRPr lang="nl-NL" sz="9800" dirty="0"/>
          </a:p>
          <a:p>
            <a:pPr>
              <a:buNone/>
            </a:pPr>
            <a:r>
              <a:rPr lang="nl-NL" sz="8000" dirty="0" smtClean="0"/>
              <a:t>Voorbeelden:</a:t>
            </a:r>
          </a:p>
          <a:p>
            <a:r>
              <a:rPr lang="nl-NL" sz="8000" dirty="0" smtClean="0"/>
              <a:t>De Verenigde Staten</a:t>
            </a:r>
          </a:p>
          <a:p>
            <a:r>
              <a:rPr lang="nl-NL" sz="8000" dirty="0" smtClean="0"/>
              <a:t>Frankrijk</a:t>
            </a:r>
            <a:endParaRPr lang="nl-NL" sz="8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Nederlandse democratie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Nederland een monarchie sinds 1806</a:t>
            </a:r>
          </a:p>
          <a:p>
            <a:r>
              <a:rPr lang="nl-NL" dirty="0" smtClean="0"/>
              <a:t>1848 belangrijke grondwetswijziging</a:t>
            </a:r>
          </a:p>
          <a:p>
            <a:r>
              <a:rPr lang="nl-NL" dirty="0" smtClean="0"/>
              <a:t>1917 en 1919 invoering algemeen kiesrecht</a:t>
            </a:r>
          </a:p>
          <a:p>
            <a:r>
              <a:rPr lang="nl-NL" dirty="0" smtClean="0"/>
              <a:t>1983 sociale grondrechten worden opgenomen in de grondwet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Centrale waarden in de Nederlandse grondwet:</a:t>
            </a:r>
          </a:p>
          <a:p>
            <a:pPr>
              <a:buNone/>
            </a:pPr>
            <a:r>
              <a:rPr lang="nl-NL" dirty="0" smtClean="0"/>
              <a:t>Vrijheid</a:t>
            </a:r>
          </a:p>
          <a:p>
            <a:pPr>
              <a:buNone/>
            </a:pPr>
            <a:r>
              <a:rPr lang="nl-NL" dirty="0" smtClean="0"/>
              <a:t>Gelijkheid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Dictatuur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“</a:t>
            </a:r>
            <a:r>
              <a:rPr lang="nl-NL" i="1" dirty="0" smtClean="0"/>
              <a:t>Basiskenmerk van elke dictatuur is dat de drie machten –wetgevende, uitvoerende en rechterlijke macht- niet van elkaar gescheiden zijn, maar in handen zijn van een kleine groep mensen.”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508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Andere kenmerken van een dictatuur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Beperkte individuele vrijheid</a:t>
            </a:r>
          </a:p>
          <a:p>
            <a:r>
              <a:rPr lang="nl-NL" dirty="0" smtClean="0"/>
              <a:t>Er is geen politieke vrijheid</a:t>
            </a:r>
          </a:p>
          <a:p>
            <a:r>
              <a:rPr lang="nl-NL" dirty="0" smtClean="0"/>
              <a:t>Er is dikwijls overheidsgeweld</a:t>
            </a:r>
          </a:p>
          <a:p>
            <a:r>
              <a:rPr lang="nl-NL" dirty="0" smtClean="0"/>
              <a:t>Er bestaat geen onafhankelijke rechtspraak</a:t>
            </a:r>
          </a:p>
          <a:p>
            <a:r>
              <a:rPr lang="nl-NL" dirty="0" smtClean="0"/>
              <a:t>Massamedia en kunstuitingen staan onder censuur van de overheid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Let wel:</a:t>
            </a:r>
          </a:p>
          <a:p>
            <a:r>
              <a:rPr lang="nl-NL" dirty="0" smtClean="0"/>
              <a:t>Er wordt een onderscheid gemaakt tussen autocratische dictaturen en totalitaire dictaturen.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35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dictaturen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Er bestaan verschillende soorten dictaturen: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Autocratische dictaturen</a:t>
            </a:r>
          </a:p>
          <a:p>
            <a:pPr>
              <a:buFontTx/>
              <a:buChar char="-"/>
            </a:pPr>
            <a:r>
              <a:rPr lang="nl-NL" dirty="0" smtClean="0"/>
              <a:t>Totalitaire dictaturen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Ideologische dictaturen (Cuba, Noord- Korea)</a:t>
            </a:r>
          </a:p>
          <a:p>
            <a:pPr>
              <a:buFontTx/>
              <a:buChar char="-"/>
            </a:pPr>
            <a:r>
              <a:rPr lang="nl-NL" dirty="0" smtClean="0"/>
              <a:t>Religieuze/ </a:t>
            </a:r>
            <a:r>
              <a:rPr lang="nl-NL" dirty="0" err="1" smtClean="0"/>
              <a:t>Theocratiche</a:t>
            </a:r>
            <a:r>
              <a:rPr lang="nl-NL" dirty="0" smtClean="0"/>
              <a:t> dictaturen (Iran)</a:t>
            </a:r>
          </a:p>
          <a:p>
            <a:pPr>
              <a:buFontTx/>
              <a:buChar char="-"/>
            </a:pPr>
            <a:r>
              <a:rPr lang="nl-NL" dirty="0" smtClean="0"/>
              <a:t>Militaire dictaturen (Birma)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963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</a:t>
            </a:r>
            <a:r>
              <a:rPr lang="nl-NL" dirty="0" smtClean="0"/>
              <a:t>aragraaf 1</a:t>
            </a:r>
            <a:r>
              <a:rPr lang="nl-NL" smtClean="0"/>
              <a:t>: Wat is democratie?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Deelvraag van paragraaf 1: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verstaan we onder politiek en waarin verschillen democratieën en dictaturen?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5430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Autocratische dictaturen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600" dirty="0" smtClean="0"/>
              <a:t>Een leidersfiguur vormt het gezicht van de macht;</a:t>
            </a:r>
          </a:p>
          <a:p>
            <a:r>
              <a:rPr lang="nl-NL" sz="2600" dirty="0" smtClean="0"/>
              <a:t>Soms wordt de leider gesteund door een ‘junta’, een regering die grotendeels uit militairen bestaat;</a:t>
            </a:r>
          </a:p>
          <a:p>
            <a:r>
              <a:rPr lang="nl-NL" sz="2600" dirty="0" smtClean="0"/>
              <a:t>De bevolking wordt onderdrukt;</a:t>
            </a:r>
          </a:p>
          <a:p>
            <a:r>
              <a:rPr lang="nl-NL" sz="2600" dirty="0" smtClean="0"/>
              <a:t>Er is geen ideologie aanwezig;</a:t>
            </a:r>
          </a:p>
          <a:p>
            <a:r>
              <a:rPr lang="nl-NL" sz="2600" dirty="0" smtClean="0"/>
              <a:t>Er bestaat een zekere godsdienstvrijheid;</a:t>
            </a:r>
          </a:p>
          <a:p>
            <a:r>
              <a:rPr lang="nl-NL" sz="2600" dirty="0" smtClean="0"/>
              <a:t>Er bestaat een zekere economische speelruimte.</a:t>
            </a:r>
          </a:p>
          <a:p>
            <a:endParaRPr lang="nl-NL" sz="2600" dirty="0"/>
          </a:p>
          <a:p>
            <a:pPr>
              <a:buNone/>
            </a:pPr>
            <a:r>
              <a:rPr lang="nl-NL" sz="2600" dirty="0" smtClean="0"/>
              <a:t>Voorbeelden:</a:t>
            </a:r>
          </a:p>
          <a:p>
            <a:r>
              <a:rPr lang="nl-NL" sz="2600" dirty="0" smtClean="0"/>
              <a:t>Bouterse in Suriname in 1980</a:t>
            </a:r>
          </a:p>
          <a:p>
            <a:r>
              <a:rPr lang="nl-NL" sz="2600" dirty="0" err="1" smtClean="0"/>
              <a:t>Pinochet</a:t>
            </a:r>
            <a:r>
              <a:rPr lang="nl-NL" sz="2600" dirty="0" smtClean="0"/>
              <a:t> in Chili in 1973</a:t>
            </a:r>
          </a:p>
          <a:p>
            <a:r>
              <a:rPr lang="nl-NL" sz="2600" dirty="0" smtClean="0"/>
              <a:t>Mugabe in Zimbabwe (</a:t>
            </a:r>
            <a:r>
              <a:rPr lang="nl-NL" sz="2600" smtClean="0"/>
              <a:t>198 0tot </a:t>
            </a:r>
            <a:r>
              <a:rPr lang="nl-NL" sz="2600" dirty="0" smtClean="0"/>
              <a:t>heden</a:t>
            </a:r>
            <a:r>
              <a:rPr lang="nl-NL" sz="2600" smtClean="0"/>
              <a:t>/ november 2017)</a:t>
            </a:r>
            <a:endParaRPr lang="nl-NL" sz="26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8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Totalitaire dictatuur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 smtClean="0"/>
              <a:t>Een groep mensen of een partij heeft de macht gegrepen;</a:t>
            </a:r>
          </a:p>
          <a:p>
            <a:r>
              <a:rPr lang="nl-NL" sz="2400" dirty="0" smtClean="0"/>
              <a:t>Er is sprake van een ideologische revolutie;</a:t>
            </a:r>
          </a:p>
          <a:p>
            <a:r>
              <a:rPr lang="nl-NL" sz="2400" dirty="0" smtClean="0"/>
              <a:t>Het politieke, economische en sociale leven wordt gereguleerd door de overheid;</a:t>
            </a:r>
          </a:p>
          <a:p>
            <a:r>
              <a:rPr lang="nl-NL" sz="2400" dirty="0" smtClean="0"/>
              <a:t>Er is sprake van indoctrinatie.</a:t>
            </a:r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Voorbeelden:</a:t>
            </a:r>
          </a:p>
          <a:p>
            <a:pPr>
              <a:buFontTx/>
              <a:buChar char="-"/>
            </a:pPr>
            <a:r>
              <a:rPr lang="nl-NL" sz="2400" dirty="0" smtClean="0"/>
              <a:t>Voormalige Oostblok tijdens de Koude Oorlog;</a:t>
            </a:r>
          </a:p>
          <a:p>
            <a:pPr>
              <a:buFontTx/>
              <a:buChar char="-"/>
            </a:pPr>
            <a:r>
              <a:rPr lang="nl-NL" sz="2400" dirty="0" smtClean="0"/>
              <a:t>China (communistische partij is aan de macht);</a:t>
            </a:r>
          </a:p>
          <a:p>
            <a:pPr>
              <a:buFontTx/>
              <a:buChar char="-"/>
            </a:pPr>
            <a:endParaRPr lang="nl-NL" sz="2400" dirty="0"/>
          </a:p>
          <a:p>
            <a:pPr>
              <a:buFontTx/>
              <a:buChar char="-"/>
            </a:pPr>
            <a:r>
              <a:rPr lang="nl-NL" sz="2400" dirty="0" smtClean="0"/>
              <a:t>Iran is een theocratie, omdat de godsdienst is verheven tot staatsgodsdienst.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008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1.1: Soevereiniteit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Onder een “soevereine staat” wordt verstaan: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“Een staat die op een bepaald gebied met duidelijke grenzen het hoogste gezag uitoefent en het monopolie van geweldsuitoefening heeft”.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Thomas Hobbes (filosoof):</a:t>
            </a:r>
          </a:p>
          <a:p>
            <a:pPr marL="0" indent="0">
              <a:buNone/>
            </a:pPr>
            <a:r>
              <a:rPr lang="nl-NL" dirty="0" smtClean="0"/>
              <a:t>“Geweldsuitoefening, straffen, wetten maken komen alleen de soevereine vorst toe”.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880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Paragraaf </a:t>
            </a:r>
            <a:r>
              <a:rPr lang="nl-NL" dirty="0" smtClean="0"/>
              <a:t>1.2: </a:t>
            </a:r>
            <a:r>
              <a:rPr lang="nl-NL" dirty="0" smtClean="0"/>
              <a:t>Wat is politiek?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Opdracht 1: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Geef een omschrijving van het begrip politiek.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politiek?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Definitie:</a:t>
            </a:r>
          </a:p>
          <a:p>
            <a:pPr>
              <a:buNone/>
            </a:pPr>
            <a:r>
              <a:rPr lang="nl-NL" dirty="0" smtClean="0"/>
              <a:t>“De wijze waarop een land wordt bestuurd”.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Of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  “</a:t>
            </a:r>
            <a:r>
              <a:rPr lang="nl-NL" i="1" dirty="0" smtClean="0"/>
              <a:t>De </a:t>
            </a:r>
            <a:r>
              <a:rPr lang="nl-NL" i="1" dirty="0"/>
              <a:t>gezaghebbende toedeling van waardevolle materiële en immateriële zaken voor een </a:t>
            </a:r>
            <a:r>
              <a:rPr lang="nl-NL" i="1" dirty="0" smtClean="0"/>
              <a:t>samenleving .”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863600"/>
          </a:xfrm>
        </p:spPr>
        <p:txBody>
          <a:bodyPr/>
          <a:lstStyle/>
          <a:p>
            <a:pPr eaLnBrk="1" hangingPunct="1"/>
            <a:r>
              <a:rPr lang="nl-NL" altLang="nl-NL" sz="3600" b="1" smtClean="0"/>
              <a:t>Het begrip “POLITIEK”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57338"/>
            <a:ext cx="6400800" cy="4081462"/>
          </a:xfrm>
        </p:spPr>
        <p:txBody>
          <a:bodyPr/>
          <a:lstStyle/>
          <a:p>
            <a:pPr algn="l" eaLnBrk="1" hangingPunct="1"/>
            <a:endParaRPr lang="nl-NL" altLang="nl-NL" sz="2000" smtClean="0">
              <a:cs typeface="Arial" panose="020B0604020202020204" pitchFamily="34" charset="0"/>
            </a:endParaRPr>
          </a:p>
          <a:p>
            <a:pPr algn="l" eaLnBrk="1" hangingPunct="1"/>
            <a:r>
              <a:rPr lang="nl-NL" altLang="nl-NL" sz="2000" b="1" smtClean="0">
                <a:cs typeface="Arial" panose="020B0604020202020204" pitchFamily="34" charset="0"/>
              </a:rPr>
              <a:t>►overheidsbeleid </a:t>
            </a:r>
          </a:p>
          <a:p>
            <a:pPr algn="l" eaLnBrk="1" hangingPunct="1"/>
            <a:endParaRPr lang="nl-NL" altLang="nl-NL" sz="2000" b="1" smtClean="0">
              <a:cs typeface="Arial" panose="020B0604020202020204" pitchFamily="34" charset="0"/>
            </a:endParaRPr>
          </a:p>
          <a:p>
            <a:pPr algn="l" eaLnBrk="1" hangingPunct="1"/>
            <a:r>
              <a:rPr lang="nl-NL" altLang="nl-NL" sz="2000" b="1" smtClean="0">
                <a:cs typeface="Arial" panose="020B0604020202020204" pitchFamily="34" charset="0"/>
              </a:rPr>
              <a:t>►staatsinrichting </a:t>
            </a:r>
          </a:p>
          <a:p>
            <a:pPr algn="l" eaLnBrk="1" hangingPunct="1"/>
            <a:endParaRPr lang="nl-NL" altLang="nl-NL" sz="2000" b="1" smtClean="0">
              <a:cs typeface="Arial" panose="020B0604020202020204" pitchFamily="34" charset="0"/>
            </a:endParaRPr>
          </a:p>
          <a:p>
            <a:pPr algn="l" eaLnBrk="1" hangingPunct="1"/>
            <a:r>
              <a:rPr lang="nl-NL" altLang="nl-NL" sz="2000" b="1" smtClean="0">
                <a:cs typeface="Arial" panose="020B0604020202020204" pitchFamily="34" charset="0"/>
              </a:rPr>
              <a:t>►handelwijze om iets te bereiken</a:t>
            </a:r>
          </a:p>
          <a:p>
            <a:pPr algn="l" eaLnBrk="1" hangingPunct="1"/>
            <a:endParaRPr lang="nl-NL" altLang="nl-NL" sz="2000" b="1" smtClean="0">
              <a:cs typeface="Arial" panose="020B0604020202020204" pitchFamily="34" charset="0"/>
            </a:endParaRPr>
          </a:p>
          <a:p>
            <a:pPr algn="l" eaLnBrk="1" hangingPunct="1"/>
            <a:r>
              <a:rPr lang="nl-NL" altLang="nl-NL" sz="2000" b="1" smtClean="0">
                <a:cs typeface="Arial" panose="020B0604020202020204" pitchFamily="34" charset="0"/>
              </a:rPr>
              <a:t>►behendig, sluw, slim, achterbaks. (negatief)</a:t>
            </a:r>
          </a:p>
        </p:txBody>
      </p:sp>
    </p:spTree>
    <p:extLst>
      <p:ext uri="{BB962C8B-B14F-4D97-AF65-F5344CB8AC3E}">
        <p14:creationId xmlns:p14="http://schemas.microsoft.com/office/powerpoint/2010/main" val="234876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Materiële en immateriële zaken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Bij toedeling van zaken als inkomen, veiligheid, zorg en onderwijs gaat het om de vraag: </a:t>
            </a:r>
            <a:endParaRPr lang="nl-NL" dirty="0" smtClean="0"/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wie </a:t>
            </a:r>
            <a:r>
              <a:rPr lang="nl-NL" dirty="0"/>
              <a:t>krijgt wat, waar, wanneer en in welke vorm</a:t>
            </a:r>
            <a:r>
              <a:rPr lang="nl-NL" dirty="0" smtClean="0"/>
              <a:t>?</a:t>
            </a:r>
          </a:p>
          <a:p>
            <a:pPr>
              <a:buNone/>
            </a:pPr>
            <a:endParaRPr lang="nl-NL" dirty="0"/>
          </a:p>
          <a:p>
            <a:r>
              <a:rPr lang="nl-NL" dirty="0"/>
              <a:t>Bij materiële zaken staat de </a:t>
            </a:r>
            <a:r>
              <a:rPr lang="nl-NL" b="1" dirty="0"/>
              <a:t>verdeling van schaarse middelen</a:t>
            </a:r>
            <a:r>
              <a:rPr lang="nl-NL" dirty="0"/>
              <a:t> centraal, zoals geld, woningen, gezondheidszorg en energie. Hoe groot mogen inkomens verschillen, wie woont waar en voor welke prijs enz. </a:t>
            </a:r>
            <a:endParaRPr lang="nl-NL" dirty="0" smtClean="0"/>
          </a:p>
          <a:p>
            <a:endParaRPr lang="nl-NL" dirty="0"/>
          </a:p>
          <a:p>
            <a:r>
              <a:rPr lang="nl-NL" dirty="0"/>
              <a:t>Bij immateriële zaken gaat het om toedeling van waarden, zoals vrijheid en gelijkwaardigheid. Wie krijgt welke vrijheid? In welke situaties en in welke vorm?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/>
              <a:t>leenstelsel moet niet worden </a:t>
            </a:r>
            <a:r>
              <a:rPr lang="nl-NL" dirty="0" smtClean="0"/>
              <a:t>ingevoerd!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98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998</Words>
  <Application>Microsoft Office PowerPoint</Application>
  <PresentationFormat>Diavoorstelling (4:3)</PresentationFormat>
  <Paragraphs>182</Paragraphs>
  <Slides>31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Office-thema</vt:lpstr>
      <vt:lpstr>Parlementaire democratie</vt:lpstr>
      <vt:lpstr>Parlementaire democratie</vt:lpstr>
      <vt:lpstr>Paragraaf 1: Wat is democratie?</vt:lpstr>
      <vt:lpstr>Paragraaf 1.1: Soevereiniteit</vt:lpstr>
      <vt:lpstr>Paragraaf 1.2: Wat is politiek?</vt:lpstr>
      <vt:lpstr>Wat is politiek?</vt:lpstr>
      <vt:lpstr>Het begrip “POLITIEK”</vt:lpstr>
      <vt:lpstr>Materiële en immateriële zaken </vt:lpstr>
      <vt:lpstr>Stelling 1</vt:lpstr>
      <vt:lpstr>Stelling 2</vt:lpstr>
      <vt:lpstr>Stelling 3</vt:lpstr>
      <vt:lpstr>Stelling 4</vt:lpstr>
      <vt:lpstr>Stelling 5</vt:lpstr>
      <vt:lpstr>Stelling 6</vt:lpstr>
      <vt:lpstr>Stelling 7</vt:lpstr>
      <vt:lpstr>Democratie</vt:lpstr>
      <vt:lpstr>Indirecte/ Representatieve democratie</vt:lpstr>
      <vt:lpstr>Andere kenmerken van een democratie</vt:lpstr>
      <vt:lpstr>Opkomstpercentage tweede kamer verkiezingen</vt:lpstr>
      <vt:lpstr>Opkomstpercentage provinciale verkiezingen</vt:lpstr>
      <vt:lpstr>Opkomstpercentage gemeenteraadsverkiezingen</vt:lpstr>
      <vt:lpstr>Opkomstpercentage Europese verkiezingen in Nederland</vt:lpstr>
      <vt:lpstr>Democratie</vt:lpstr>
      <vt:lpstr>Parlementair stelsel</vt:lpstr>
      <vt:lpstr>Presidentieel stelsel</vt:lpstr>
      <vt:lpstr>De Nederlandse democratie</vt:lpstr>
      <vt:lpstr>Dictatuur</vt:lpstr>
      <vt:lpstr>Andere kenmerken van een dictatuur</vt:lpstr>
      <vt:lpstr>Soorten dictaturen</vt:lpstr>
      <vt:lpstr>Autocratische dictaturen</vt:lpstr>
      <vt:lpstr>Totalitaire dictatuur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Daniel FluitErMaarNaar</cp:lastModifiedBy>
  <cp:revision>26</cp:revision>
  <dcterms:created xsi:type="dcterms:W3CDTF">2014-11-23T20:18:48Z</dcterms:created>
  <dcterms:modified xsi:type="dcterms:W3CDTF">2018-01-09T09:28:05Z</dcterms:modified>
</cp:coreProperties>
</file>